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9" r:id="rId3"/>
    <p:sldId id="260" r:id="rId4"/>
    <p:sldId id="256" r:id="rId5"/>
    <p:sldId id="257" r:id="rId6"/>
    <p:sldId id="258" r:id="rId7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F757ED2-C6D7-4CC3-A2D1-FDB449945285}" styleName="表样式 1 17">
    <a:wholeTbl>
      <a:tcTxStyle>
        <a:fontRef idx="none">
          <a:schemeClr val="tx1"/>
        </a:fontRef>
      </a:tcTxStyle>
      <a:tcStyle>
        <a:tcBdr>
          <a:left>
            <a:ln w="9525" cmpd="sng">
              <a:solidFill>
                <a:schemeClr val="dk1"/>
              </a:solidFill>
              <a:prstDash val="solid"/>
            </a:ln>
          </a:left>
          <a:right>
            <a:ln w="9525" cmpd="sng">
              <a:solidFill>
                <a:schemeClr val="dk1"/>
              </a:solidFill>
              <a:prstDash val="solid"/>
            </a:ln>
          </a:right>
          <a:top>
            <a:ln w="9525" cmpd="sng">
              <a:solidFill>
                <a:schemeClr val="dk1"/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insideH>
          <a:insideV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insideV>
        </a:tcBdr>
        <a:fill>
          <a:solidFill>
            <a:schemeClr val="bg1">
              <a:alpha val="0"/>
            </a:schemeClr>
          </a:solidFill>
        </a:fill>
      </a:tcStyle>
    </a:wholeTbl>
    <a:band2H>
      <a:tcStyle>
        <a:tcBdr/>
        <a:fill>
          <a:solidFill>
            <a:schemeClr val="dk1">
              <a:alpha val="25000"/>
              <a:lumMod val="40000"/>
              <a:lumOff val="60000"/>
            </a:schemeClr>
          </a:solidFill>
        </a:fill>
      </a:tcStyle>
    </a:band2H>
    <a:band1V>
      <a:tcStyle>
        <a:tcBdr/>
        <a:fill>
          <a:solidFill>
            <a:schemeClr val="dk1">
              <a:alpha val="25000"/>
              <a:lumMod val="40000"/>
              <a:lumOff val="60000"/>
            </a:schemeClr>
          </a:solidFill>
        </a:fill>
      </a:tcStyle>
    </a:band1V>
    <a:lastCol>
      <a:tcTxStyle b="on">
        <a:fontRef idx="none">
          <a:schemeClr val="tx1"/>
        </a:fontRef>
      </a:tcTxStyle>
      <a:tcStyle>
        <a:tcBdr>
          <a:left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left>
          <a:right>
            <a:ln w="9525" cmpd="sng">
              <a:solidFill>
                <a:schemeClr val="dk1"/>
              </a:solidFill>
              <a:prstDash val="solid"/>
            </a:ln>
          </a:right>
          <a:top>
            <a:ln w="9525" cmpd="sng">
              <a:solidFill>
                <a:schemeClr val="dk1"/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insideH>
          <a:insideV>
            <a:ln>
              <a:noFill/>
            </a:ln>
          </a:insideV>
        </a:tcBdr>
        <a:fill>
          <a:solidFill>
            <a:schemeClr val="dk1">
              <a:alpha val="40000"/>
              <a:lumMod val="40000"/>
              <a:lumOff val="60000"/>
            </a:schemeClr>
          </a:solidFill>
        </a:fill>
      </a:tcStyle>
    </a:lastCol>
    <a:firstCol>
      <a:tcTxStyle b="on">
        <a:fontRef idx="none">
          <a:schemeClr val="dk1"/>
        </a:fontRef>
      </a:tcTxStyle>
      <a:tcStyle>
        <a:tcBdr>
          <a:left>
            <a:ln w="9525" cmpd="sng">
              <a:solidFill>
                <a:schemeClr val="dk1"/>
              </a:solidFill>
              <a:prstDash val="solid"/>
            </a:ln>
          </a:left>
          <a:right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right>
          <a:top>
            <a:ln w="9525" cmpd="sng">
              <a:solidFill>
                <a:schemeClr val="dk1"/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firstCol>
    <a:lastRow>
      <a:tcTxStyle b="on">
        <a:fontRef idx="none">
          <a:schemeClr val="dk1"/>
        </a:fontRef>
      </a:tcTxStyle>
      <a:tcStyle>
        <a:tcBdr>
          <a:left>
            <a:ln w="9525" cmpd="sng">
              <a:solidFill>
                <a:schemeClr val="dk1"/>
              </a:solidFill>
              <a:prstDash val="solid"/>
            </a:ln>
          </a:left>
          <a:right>
            <a:ln w="9525" cmpd="sng">
              <a:solidFill>
                <a:schemeClr val="dk1"/>
              </a:solidFill>
              <a:prstDash val="solid"/>
            </a:ln>
          </a:right>
          <a:top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lastRow>
    <a:seCell>
      <a:tcTxStyle b="on">
        <a:fontRef idx="none">
          <a:schemeClr val="dk1"/>
        </a:fontRef>
      </a:tcTxStyle>
      <a:tcStyle>
        <a:tcBdr>
          <a:left>
            <a:ln>
              <a:noFill/>
            </a:ln>
          </a:left>
          <a:right>
            <a:ln w="9525" cmpd="sng">
              <a:solidFill>
                <a:schemeClr val="dk1"/>
              </a:solidFill>
              <a:prstDash val="solid"/>
            </a:ln>
          </a:right>
          <a:top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eCell>
    <a:swCell>
      <a:tcTxStyle b="on">
        <a:fontRef idx="none">
          <a:schemeClr val="dk1"/>
        </a:fontRef>
      </a:tcTxStyle>
      <a:tcStyle>
        <a:tcBdr>
          <a:left>
            <a:ln w="9525" cmpd="sng">
              <a:solidFill>
                <a:schemeClr val="dk1"/>
              </a:solidFill>
              <a:prstDash val="solid"/>
            </a:ln>
          </a:left>
          <a:right>
            <a:ln>
              <a:noFill/>
            </a:ln>
          </a:right>
          <a:top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top>
          <a:bottom>
            <a:ln w="9525" cmpd="sng">
              <a:solidFill>
                <a:schemeClr val="dk1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bg1">
              <a:alpha val="0"/>
            </a:schemeClr>
          </a:solidFill>
        </a:fill>
      </a:tcStyle>
    </a:swCell>
    <a:firstRow>
      <a:tcTxStyle b="on">
        <a:fontRef idx="none">
          <a:schemeClr val="dk1"/>
        </a:fontRef>
      </a:tcTxStyle>
      <a:tcStyle>
        <a:tcBdr>
          <a:left>
            <a:ln w="9525" cmpd="sng">
              <a:solidFill>
                <a:schemeClr val="dk1"/>
              </a:solidFill>
              <a:prstDash val="solid"/>
            </a:ln>
          </a:left>
          <a:right>
            <a:ln w="9525" cmpd="sng">
              <a:solidFill>
                <a:schemeClr val="dk1"/>
              </a:solidFill>
              <a:prstDash val="solid"/>
            </a:ln>
          </a:right>
          <a:top>
            <a:ln w="9525" cmpd="sng">
              <a:solidFill>
                <a:schemeClr val="dk1"/>
              </a:solidFill>
              <a:prstDash val="solid"/>
            </a:ln>
          </a:top>
          <a:bottom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bottom>
          <a:insideH>
            <a:ln>
              <a:noFill/>
            </a:ln>
          </a:insideH>
          <a:insideV>
            <a:ln w="9525" cmpd="sng">
              <a:solidFill>
                <a:schemeClr val="dk1">
                  <a:lumMod val="40000"/>
                  <a:lumOff val="60000"/>
                </a:schemeClr>
              </a:solidFill>
              <a:prstDash val="solid"/>
            </a:ln>
          </a:insideV>
        </a:tcBdr>
        <a:fill>
          <a:solidFill>
            <a:schemeClr val="bg1">
              <a:alpha val="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69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5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1198800" y="1551260"/>
            <a:ext cx="9799200" cy="1472400"/>
          </a:xfrm>
        </p:spPr>
        <p:txBody>
          <a:bodyPr/>
          <a:p>
            <a:r>
              <a:rPr lang="zh-CN" altLang="en-US" sz="4800"/>
              <a:t>第十小组</a:t>
            </a:r>
            <a:r>
              <a:rPr lang="en-US" altLang="zh-CN" sz="4800"/>
              <a:t>pre</a:t>
            </a:r>
            <a:endParaRPr lang="en-US" altLang="zh-CN" sz="4800"/>
          </a:p>
          <a:p>
            <a:endParaRPr lang="en-US" altLang="zh-CN" sz="4800"/>
          </a:p>
        </p:txBody>
      </p:sp>
      <p:sp>
        <p:nvSpPr>
          <p:cNvPr id="4" name="文本框 3"/>
          <p:cNvSpPr txBox="1"/>
          <p:nvPr/>
        </p:nvSpPr>
        <p:spPr>
          <a:xfrm>
            <a:off x="3741420" y="3639820"/>
            <a:ext cx="4714875" cy="870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/>
              <a:t>章明阳</a:t>
            </a:r>
            <a:r>
              <a:rPr lang="en-US" altLang="zh-CN"/>
              <a:t>    </a:t>
            </a:r>
            <a:r>
              <a:rPr lang="zh-CN" altLang="en-US">
                <a:sym typeface="+mn-ea"/>
              </a:rPr>
              <a:t>林琪岷</a:t>
            </a:r>
            <a:r>
              <a:rPr lang="en-US" altLang="zh-CN">
                <a:sym typeface="+mn-ea"/>
              </a:rPr>
              <a:t>    </a:t>
            </a:r>
            <a:r>
              <a:rPr lang="zh-CN" altLang="en-US">
                <a:sym typeface="+mn-ea"/>
              </a:rPr>
              <a:t>刘永泽</a:t>
            </a:r>
            <a:r>
              <a:rPr lang="en-US" altLang="zh-CN"/>
              <a:t>    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iShot_2025-10-29_23.14.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8340" y="4549140"/>
            <a:ext cx="7940040" cy="2096770"/>
          </a:xfrm>
          <a:prstGeom prst="rect">
            <a:avLst/>
          </a:prstGeom>
        </p:spPr>
      </p:pic>
      <p:pic>
        <p:nvPicPr>
          <p:cNvPr id="5" name="图片 4" descr="0_cluster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55" y="197485"/>
            <a:ext cx="4331970" cy="4244340"/>
          </a:xfrm>
          <a:prstGeom prst="rect">
            <a:avLst/>
          </a:prstGeom>
        </p:spPr>
      </p:pic>
      <p:pic>
        <p:nvPicPr>
          <p:cNvPr id="6" name="图片 5" descr="wordcloud_top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665" y="391160"/>
            <a:ext cx="5785485" cy="38569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0120" y="318135"/>
            <a:ext cx="7536815" cy="31108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992870" y="6196330"/>
            <a:ext cx="2546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林琪岷</a:t>
            </a:r>
            <a:r>
              <a:rPr lang="en-US" altLang="zh-CN"/>
              <a:t>     2023200211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2230120" y="3827145"/>
            <a:ext cx="743140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数据预处理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 -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任务差异化清洗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数据可视化</a:t>
            </a:r>
            <a:endParaRPr lang="en-US" altLang="zh-CN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特征工程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 -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将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BERT 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文本嵌入与结构化特征（分类、数值）深度融合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（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从参考关键词到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BERT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文本嵌入的选择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）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模型参数微调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·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基于前两次作业的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改进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     - redefining functions or variables，operate on a copy of the DataFrame，ensure reproducible results</a:t>
            </a:r>
            <a:endParaRPr lang="en-US" altLang="zh-CN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582295" y="926465"/>
          <a:ext cx="11236325" cy="2272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7265"/>
                <a:gridCol w="2247265"/>
                <a:gridCol w="2247265"/>
                <a:gridCol w="2247265"/>
                <a:gridCol w="2247265"/>
              </a:tblGrid>
              <a:tr h="6775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latin typeface="楷体" panose="02010609060101010101" charset="-122"/>
                          <a:ea typeface="楷体" panose="02010609060101010101" charset="-122"/>
                        </a:rPr>
                        <a:t>模型</a:t>
                      </a:r>
                      <a:endParaRPr lang="zh-CN" altLang="en-US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In sample       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楷体" panose="02010609060101010101" charset="-122"/>
                          <a:ea typeface="楷体" panose="02010609060101010101" charset="-122"/>
                          <a:sym typeface="+mn-ea"/>
                        </a:rPr>
                        <a:t>Out of sample </a:t>
                      </a:r>
                      <a:endParaRPr lang="en-US" altLang="zh-CN" sz="1800">
                        <a:latin typeface="楷体" panose="02010609060101010101" charset="-122"/>
                        <a:ea typeface="楷体" panose="02010609060101010101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楷体" panose="02010609060101010101" charset="-122"/>
                          <a:ea typeface="楷体" panose="02010609060101010101" charset="-122"/>
                          <a:sym typeface="+mn-ea"/>
                        </a:rPr>
                        <a:t>Cross-validation</a:t>
                      </a:r>
                      <a:endParaRPr lang="en-US" altLang="zh-CN" sz="1800">
                        <a:latin typeface="楷体" panose="02010609060101010101" charset="-122"/>
                        <a:ea typeface="楷体" panose="02010609060101010101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楷体" panose="02010609060101010101" charset="-122"/>
                          <a:ea typeface="楷体" panose="02010609060101010101" charset="-122"/>
                          <a:sym typeface="+mn-ea"/>
                        </a:rPr>
                        <a:t>Kaggle Score</a:t>
                      </a:r>
                      <a:endParaRPr lang="en-US" altLang="zh-CN" sz="1800">
                        <a:latin typeface="楷体" panose="02010609060101010101" charset="-122"/>
                        <a:ea typeface="楷体" panose="02010609060101010101" charset="-122"/>
                        <a:sym typeface="+mn-ea"/>
                      </a:endParaRPr>
                    </a:p>
                  </a:txBody>
                  <a:tcPr/>
                </a:tc>
              </a:tr>
              <a:tr h="3987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OLS 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100767.7687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127051.5078 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楷体" panose="02010609060101010101" charset="-122"/>
                          <a:ea typeface="楷体" panose="02010609060101010101" charset="-122"/>
                          <a:sym typeface="+mn-ea"/>
                        </a:rPr>
                        <a:t>127051.5078 </a:t>
                      </a:r>
                      <a:endParaRPr lang="en-US" altLang="zh-CN" sz="1800">
                        <a:latin typeface="楷体" panose="02010609060101010101" charset="-122"/>
                        <a:ea typeface="楷体" panose="02010609060101010101" charset="-122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53.91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</a:tr>
              <a:tr h="3981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LASSO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100058.5344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125663.5788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121144.2602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53.91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</a:tr>
              <a:tr h="3994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Ridge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100159.7700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126145.8116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121646.3263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53.91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</a:tr>
              <a:tr h="3981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ElasticNet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102605.3111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124567.4325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122795.4957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>
                          <a:latin typeface="楷体" panose="02010609060101010101" charset="-122"/>
                          <a:ea typeface="楷体" panose="02010609060101010101" charset="-122"/>
                        </a:rPr>
                        <a:t>53.91</a:t>
                      </a:r>
                      <a:endParaRPr lang="en-US" altLang="zh-CN">
                        <a:latin typeface="楷体" panose="02010609060101010101" charset="-122"/>
                        <a:ea typeface="楷体" panose="02010609060101010101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885190" y="805180"/>
            <a:ext cx="10875010" cy="38284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1.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数据处理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做了空值过滤：通过筛选非空值占比高的列（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non_null_counts_df1 &gt; 90000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等逻辑），保留核心有效特征，避免大量空值对后续分析的干扰。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做了去重操作（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drop_duplicates()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）：消除了冗余数据，保证每条记录的唯一性，保证数据纯净度。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对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Price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和面积做自然对数转换（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np.log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），有效处理这类右偏分布的数值特征。转换后特征分布更接近正态，能提升线性模型的拟合效果。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创建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“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户均楼栋房屋数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（房屋总数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/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楼栋总数）这一衍生特征值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2.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建立模型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我尝试了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OLS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Lasso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ElasticNet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Ridge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四种线性模型，覆盖了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“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无正则</a:t>
            </a:r>
            <a:r>
              <a:rPr lang="en-US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→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L1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正则</a:t>
            </a:r>
            <a:r>
              <a:rPr lang="en-US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→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L2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正则</a:t>
            </a:r>
            <a:r>
              <a:rPr lang="en-US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→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L1 + L2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混合正则</a:t>
            </a: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 </a:t>
            </a:r>
            <a:r>
              <a:rPr lang="zh-CN" altLang="en-US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的全正则化场景，能对比不同正则化策略对房价预测任务的适配性，找到最适合数据的线性模型。且，保证其内部流程完全一样，保证性能对比完全公平，但是都有点过拟合了。</a:t>
            </a:r>
            <a:endParaRPr lang="zh-CN" altLang="en-US" sz="1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</a:pPr>
            <a:r>
              <a:rPr lang="en-US" altLang="zh-CN" sz="1400" spc="200">
                <a:uFillTx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endParaRPr lang="en-US" altLang="zh-CN" sz="1400" spc="200">
              <a:uFillTx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3251835" y="4327525"/>
          <a:ext cx="5688330" cy="1936115"/>
        </p:xfrm>
        <a:graphic>
          <a:graphicData uri="http://schemas.openxmlformats.org/drawingml/2006/table">
            <a:tbl>
              <a:tblPr firstRow="1">
                <a:tableStyleId>{BF757ED2-C6D7-4CC3-A2D1-FDB449945285}</a:tableStyleId>
              </a:tblPr>
              <a:tblGrid>
                <a:gridCol w="1896110"/>
                <a:gridCol w="948055"/>
                <a:gridCol w="948055"/>
                <a:gridCol w="948055"/>
                <a:gridCol w="948055"/>
              </a:tblGrid>
              <a:tr h="381635"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b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In sample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out of sample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Cross-validation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Kaggle Score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</a:tr>
              <a:tr h="3816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0"/>
                        <a:t>OLS</a:t>
                      </a:r>
                      <a:endParaRPr lang="en-US" altLang="zh-CN" b="0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323500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323400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446500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9. 35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LASSO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323500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323400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446400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 8.87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RIDGE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323500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r>
                        <a:rPr lang="en-US" altLang="zh-CN" sz="1100" b="0" i="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323400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 marL="82867" marR="82867" marT="38417" marB="38417" anchor="ctr" anchorCtr="0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  <a:sym typeface="微软雅黑" panose="020B0503020204020204" charset="-122"/>
                        </a:rPr>
                        <a:t>446500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12.89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ELASTIC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323500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323400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  <a:sym typeface="微软雅黑" panose="020B0503020204020204" charset="-122"/>
                        </a:rPr>
                        <a:t>446500</a:t>
                      </a:r>
                      <a:endParaRPr lang="en-US" altLang="zh-CN" sz="1100" b="0" i="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100">
                          <a:solidFill>
                            <a:srgbClr val="1F2328"/>
                          </a:solidFill>
                          <a:latin typeface="-apple-system"/>
                          <a:ea typeface="-apple-system"/>
                        </a:rPr>
                        <a:t>14.63</a:t>
                      </a:r>
                      <a:endParaRPr lang="en-US" altLang="zh-CN" sz="1100">
                        <a:solidFill>
                          <a:srgbClr val="1F2328"/>
                        </a:solidFill>
                        <a:latin typeface="-apple-system"/>
                        <a:ea typeface="-apple-system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29&quot;:[50000042],&quot;65&quot;:[20205081]}"/>
</p:tagLst>
</file>

<file path=ppt/tags/tag66.xml><?xml version="1.0" encoding="utf-8"?>
<p:tagLst xmlns:p="http://schemas.openxmlformats.org/presentationml/2006/main">
  <p:tag name="TABLE_ENDDRAG_ORIGIN_RECT" val="884*178"/>
  <p:tag name="TABLE_ENDDRAG_RECT" val="21*286*884*17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resource_record_key" val="{&quot;29&quot;:[50000042],&quot;65&quot;:[20205081]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1063</Words>
  <Application>WPS 演示</Application>
  <PresentationFormat>宽屏</PresentationFormat>
  <Paragraphs>124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Wingdings</vt:lpstr>
      <vt:lpstr>楷体</vt:lpstr>
      <vt:lpstr>苹方-简</vt:lpstr>
      <vt:lpstr>Segoe Print</vt:lpstr>
      <vt:lpstr>微软雅黑</vt:lpstr>
      <vt:lpstr>Arial Unicode MS</vt:lpstr>
      <vt:lpstr>-apple-system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旅人与风༄༅</cp:lastModifiedBy>
  <cp:revision>166</cp:revision>
  <dcterms:created xsi:type="dcterms:W3CDTF">2025-10-29T10:37:00Z</dcterms:created>
  <dcterms:modified xsi:type="dcterms:W3CDTF">2025-10-29T15:22:29Z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4CEFD3C4C4B34B618B56E64F85C1E449_13</vt:lpwstr>
  </property>
</Properties>
</file>